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72" r:id="rId15"/>
    <p:sldId id="268" r:id="rId16"/>
    <p:sldId id="270" r:id="rId17"/>
    <p:sldId id="271"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88529B0-B3F2-47B0-9A65-806B5A081CD5}" type="datetimeFigureOut">
              <a:rPr lang="es-CO" smtClean="0"/>
              <a:t>30/06/2014</a:t>
            </a:fld>
            <a:endParaRPr lang="es-C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A378263-5B6A-4E94-ACEF-ACA5B09F948F}" type="slidenum">
              <a:rPr lang="es-CO" smtClean="0"/>
              <a:t>‹Nº›</a:t>
            </a:fld>
            <a:endParaRPr lang="es-C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88529B0-B3F2-47B0-9A65-806B5A081CD5}" type="datetimeFigureOut">
              <a:rPr lang="es-CO" smtClean="0"/>
              <a:t>30/06/2014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A378263-5B6A-4E94-ACEF-ACA5B09F948F}" type="slidenum">
              <a:rPr lang="es-CO" smtClean="0"/>
              <a:t>‹Nº›</a:t>
            </a:fld>
            <a:endParaRPr lang="es-C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88529B0-B3F2-47B0-9A65-806B5A081CD5}" type="datetimeFigureOut">
              <a:rPr lang="es-CO" smtClean="0"/>
              <a:t>30/06/2014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A378263-5B6A-4E94-ACEF-ACA5B09F948F}" type="slidenum">
              <a:rPr lang="es-CO" smtClean="0"/>
              <a:t>‹Nº›</a:t>
            </a:fld>
            <a:endParaRPr lang="es-C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88529B0-B3F2-47B0-9A65-806B5A081CD5}" type="datetimeFigureOut">
              <a:rPr lang="es-CO" smtClean="0"/>
              <a:t>30/06/2014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A378263-5B6A-4E94-ACEF-ACA5B09F948F}" type="slidenum">
              <a:rPr lang="es-CO" smtClean="0"/>
              <a:t>‹Nº›</a:t>
            </a:fld>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8529B0-B3F2-47B0-9A65-806B5A081CD5}" type="datetimeFigureOut">
              <a:rPr lang="es-CO" smtClean="0"/>
              <a:t>30/06/2014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A378263-5B6A-4E94-ACEF-ACA5B09F948F}"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8529B0-B3F2-47B0-9A65-806B5A081CD5}" type="datetimeFigureOut">
              <a:rPr lang="es-CO" smtClean="0"/>
              <a:t>30/06/2014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A378263-5B6A-4E94-ACEF-ACA5B09F948F}" type="slidenum">
              <a:rPr lang="es-CO" smtClean="0"/>
              <a:t>‹Nº›</a:t>
            </a:fld>
            <a:endParaRPr lang="es-CO"/>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88529B0-B3F2-47B0-9A65-806B5A081CD5}" type="datetimeFigureOut">
              <a:rPr lang="es-CO" smtClean="0"/>
              <a:t>30/06/2014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A378263-5B6A-4E94-ACEF-ACA5B09F948F}" type="slidenum">
              <a:rPr lang="es-CO" smtClean="0"/>
              <a:t>‹Nº›</a:t>
            </a:fld>
            <a:endParaRPr lang="es-C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88529B0-B3F2-47B0-9A65-806B5A081CD5}" type="datetimeFigureOut">
              <a:rPr lang="es-CO" smtClean="0"/>
              <a:t>30/06/2014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A378263-5B6A-4E94-ACEF-ACA5B09F948F}" type="slidenum">
              <a:rPr lang="es-CO" smtClean="0"/>
              <a:t>‹Nº›</a:t>
            </a:fld>
            <a:endParaRPr lang="es-C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529B0-B3F2-47B0-9A65-806B5A081CD5}" type="datetimeFigureOut">
              <a:rPr lang="es-CO" smtClean="0"/>
              <a:t>30/06/2014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A378263-5B6A-4E94-ACEF-ACA5B09F948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8529B0-B3F2-47B0-9A65-806B5A081CD5}" type="datetimeFigureOut">
              <a:rPr lang="es-CO" smtClean="0"/>
              <a:t>30/06/2014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A378263-5B6A-4E94-ACEF-ACA5B09F948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8529B0-B3F2-47B0-9A65-806B5A081CD5}" type="datetimeFigureOut">
              <a:rPr lang="es-CO" smtClean="0"/>
              <a:t>30/06/2014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A378263-5B6A-4E94-ACEF-ACA5B09F948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88529B0-B3F2-47B0-9A65-806B5A081CD5}" type="datetimeFigureOut">
              <a:rPr lang="es-CO" smtClean="0"/>
              <a:t>30/06/2014</a:t>
            </a:fld>
            <a:endParaRPr lang="es-C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A378263-5B6A-4E94-ACEF-ACA5B09F948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lm.nih.gov/medlineplus/spanish/ency/article/007406.htm" TargetMode="External"/><Relationship Id="rId2" Type="http://schemas.openxmlformats.org/officeDocument/2006/relationships/hyperlink" Target="http://effectivehealthcare.ahrq.gov/index.cfm/search-for-guides-reviews-and-reports/?productid=1820&amp;pageaction=displayproduct" TargetMode="External"/><Relationship Id="rId1" Type="http://schemas.openxmlformats.org/officeDocument/2006/relationships/slideLayout" Target="../slideLayouts/slideLayout2.xml"/><Relationship Id="rId4" Type="http://schemas.openxmlformats.org/officeDocument/2006/relationships/hyperlink" Target="http://www.ncbi.nlm.nih.gov/pmc/articles/PMC16021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908720"/>
            <a:ext cx="6777318" cy="1731982"/>
          </a:xfrm>
        </p:spPr>
        <p:txBody>
          <a:bodyPr/>
          <a:lstStyle/>
          <a:p>
            <a:r>
              <a:rPr lang="es-CO" sz="4000" dirty="0" smtClean="0">
                <a:latin typeface="Arial" panose="020B0604020202020204" pitchFamily="34" charset="0"/>
                <a:cs typeface="Arial" panose="020B0604020202020204" pitchFamily="34" charset="0"/>
              </a:rPr>
              <a:t>HERNIA INGUINAL</a:t>
            </a:r>
            <a:endParaRPr lang="es-CO" sz="4000" dirty="0">
              <a:latin typeface="Arial" panose="020B0604020202020204" pitchFamily="34" charset="0"/>
              <a:cs typeface="Arial" panose="020B0604020202020204" pitchFamily="34" charset="0"/>
            </a:endParaRPr>
          </a:p>
        </p:txBody>
      </p:sp>
      <p:sp>
        <p:nvSpPr>
          <p:cNvPr id="4" name="3 CuadroTexto"/>
          <p:cNvSpPr txBox="1"/>
          <p:nvPr/>
        </p:nvSpPr>
        <p:spPr>
          <a:xfrm>
            <a:off x="467544" y="3945274"/>
            <a:ext cx="8172430" cy="584775"/>
          </a:xfrm>
          <a:prstGeom prst="rect">
            <a:avLst/>
          </a:prstGeom>
          <a:noFill/>
        </p:spPr>
        <p:txBody>
          <a:bodyPr wrap="none" rtlCol="0">
            <a:spAutoFit/>
          </a:bodyPr>
          <a:lstStyle/>
          <a:p>
            <a:r>
              <a:rPr lang="es-CO" sz="3200" dirty="0" smtClean="0"/>
              <a:t>Tratamiento y Prevención de la enfermedad</a:t>
            </a:r>
            <a:endParaRPr lang="es-CO" sz="3200" dirty="0"/>
          </a:p>
        </p:txBody>
      </p:sp>
      <p:sp>
        <p:nvSpPr>
          <p:cNvPr id="3" name="2 CuadroTexto"/>
          <p:cNvSpPr txBox="1"/>
          <p:nvPr/>
        </p:nvSpPr>
        <p:spPr>
          <a:xfrm>
            <a:off x="5148064" y="5661248"/>
            <a:ext cx="3659976" cy="707886"/>
          </a:xfrm>
          <a:prstGeom prst="rect">
            <a:avLst/>
          </a:prstGeom>
          <a:noFill/>
        </p:spPr>
        <p:txBody>
          <a:bodyPr wrap="none" rtlCol="0">
            <a:spAutoFit/>
          </a:bodyPr>
          <a:lstStyle/>
          <a:p>
            <a:pPr algn="ctr"/>
            <a:r>
              <a:rPr lang="es-CO" sz="2000" dirty="0" smtClean="0">
                <a:latin typeface="Arial" panose="020B0604020202020204" pitchFamily="34" charset="0"/>
                <a:cs typeface="Arial" panose="020B0604020202020204" pitchFamily="34" charset="0"/>
              </a:rPr>
              <a:t>Luisa Fernanda Flórez  García</a:t>
            </a:r>
          </a:p>
          <a:p>
            <a:pPr algn="ctr"/>
            <a:r>
              <a:rPr lang="es-CO" sz="2000" dirty="0" smtClean="0">
                <a:latin typeface="Arial" panose="020B0604020202020204" pitchFamily="34" charset="0"/>
                <a:cs typeface="Arial" panose="020B0604020202020204" pitchFamily="34" charset="0"/>
              </a:rPr>
              <a:t>2014</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55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b="1" dirty="0"/>
              <a:t>TAPP</a:t>
            </a:r>
            <a:r>
              <a:rPr lang="es-CO" dirty="0"/>
              <a:t> (</a:t>
            </a:r>
            <a:r>
              <a:rPr lang="es-CO" b="1" dirty="0"/>
              <a:t>Técnica </a:t>
            </a:r>
            <a:r>
              <a:rPr lang="es-CO" b="1" dirty="0" err="1"/>
              <a:t>transabdominal</a:t>
            </a:r>
            <a:r>
              <a:rPr lang="es-CO" b="1" dirty="0"/>
              <a:t> peritoneal</a:t>
            </a:r>
            <a:r>
              <a:rPr lang="es-CO" dirty="0"/>
              <a:t>): el cirujano fija una red a la pared abdominal sobre la puerta de la ruptura con clips metálicos.</a:t>
            </a:r>
          </a:p>
          <a:p>
            <a:r>
              <a:rPr lang="es-CO" b="1" dirty="0"/>
              <a:t>TEP</a:t>
            </a:r>
            <a:r>
              <a:rPr lang="es-CO" dirty="0"/>
              <a:t> (</a:t>
            </a:r>
            <a:r>
              <a:rPr lang="es-CO" b="1" dirty="0"/>
              <a:t>Cirugía </a:t>
            </a:r>
            <a:r>
              <a:rPr lang="es-CO" b="1" dirty="0" err="1"/>
              <a:t>extraperitoneal</a:t>
            </a:r>
            <a:r>
              <a:rPr lang="es-CO" b="1" dirty="0"/>
              <a:t> total</a:t>
            </a:r>
            <a:r>
              <a:rPr lang="es-CO" dirty="0"/>
              <a:t>): mediante esta técnica, el cirujano coloca una red entre la musculatura y el peritoneo sobre el punto de ruptura. N</a:t>
            </a:r>
            <a:r>
              <a:rPr lang="es-CO" dirty="0" smtClean="0"/>
              <a:t>o </a:t>
            </a:r>
            <a:r>
              <a:rPr lang="es-CO" dirty="0"/>
              <a:t>la coloca con ayuda de clips ni la </a:t>
            </a:r>
            <a:r>
              <a:rPr lang="es-CO" dirty="0" smtClean="0"/>
              <a:t>sutura. </a:t>
            </a:r>
            <a:endParaRPr lang="es-CO" dirty="0"/>
          </a:p>
        </p:txBody>
      </p:sp>
      <p:sp>
        <p:nvSpPr>
          <p:cNvPr id="3" name="2 Título"/>
          <p:cNvSpPr>
            <a:spLocks noGrp="1"/>
          </p:cNvSpPr>
          <p:nvPr>
            <p:ph type="title"/>
          </p:nvPr>
        </p:nvSpPr>
        <p:spPr>
          <a:xfrm>
            <a:off x="683568" y="404664"/>
            <a:ext cx="7756263" cy="1054250"/>
          </a:xfrm>
        </p:spPr>
        <p:txBody>
          <a:bodyPr/>
          <a:lstStyle/>
          <a:p>
            <a:r>
              <a:rPr lang="es-CO" dirty="0" smtClean="0"/>
              <a:t>Técnicas procedimiento no-invasivo</a:t>
            </a:r>
            <a:endParaRPr lang="es-CO" dirty="0"/>
          </a:p>
        </p:txBody>
      </p:sp>
    </p:spTree>
    <p:extLst>
      <p:ext uri="{BB962C8B-B14F-4D97-AF65-F5344CB8AC3E}">
        <p14:creationId xmlns:p14="http://schemas.microsoft.com/office/powerpoint/2010/main" val="84217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05694615"/>
              </p:ext>
            </p:extLst>
          </p:nvPr>
        </p:nvGraphicFramePr>
        <p:xfrm>
          <a:off x="683568" y="2636912"/>
          <a:ext cx="8136904" cy="3600400"/>
        </p:xfrm>
        <a:graphic>
          <a:graphicData uri="http://schemas.openxmlformats.org/drawingml/2006/table">
            <a:tbl>
              <a:tblPr firstRow="1" bandRow="1">
                <a:tableStyleId>{5C22544A-7EE6-4342-B048-85BDC9FD1C3A}</a:tableStyleId>
              </a:tblPr>
              <a:tblGrid>
                <a:gridCol w="4068452"/>
                <a:gridCol w="4068452"/>
              </a:tblGrid>
              <a:tr h="585534">
                <a:tc>
                  <a:txBody>
                    <a:bodyPr/>
                    <a:lstStyle/>
                    <a:p>
                      <a:pPr algn="ctr"/>
                      <a:r>
                        <a:rPr lang="es-CO" sz="2400" dirty="0" smtClean="0"/>
                        <a:t>Abiertos</a:t>
                      </a:r>
                      <a:endParaRPr lang="es-CO" sz="2400" dirty="0">
                        <a:solidFill>
                          <a:schemeClr val="accent1"/>
                        </a:solidFill>
                        <a:latin typeface="Arial" panose="020B0604020202020204" pitchFamily="34" charset="0"/>
                        <a:cs typeface="Arial" panose="020B0604020202020204" pitchFamily="34" charset="0"/>
                      </a:endParaRPr>
                    </a:p>
                  </a:txBody>
                  <a:tcPr/>
                </a:tc>
                <a:tc>
                  <a:txBody>
                    <a:bodyPr/>
                    <a:lstStyle/>
                    <a:p>
                      <a:pPr algn="ctr"/>
                      <a:r>
                        <a:rPr lang="es-CO" sz="2400" dirty="0" smtClean="0"/>
                        <a:t>Mínimamente</a:t>
                      </a:r>
                      <a:r>
                        <a:rPr lang="es-CO" sz="2400" baseline="0" dirty="0" smtClean="0"/>
                        <a:t> invasivos</a:t>
                      </a:r>
                      <a:endParaRPr lang="es-CO" sz="2400" dirty="0">
                        <a:solidFill>
                          <a:schemeClr val="accent1"/>
                        </a:solidFill>
                        <a:latin typeface="Arial" panose="020B0604020202020204" pitchFamily="34" charset="0"/>
                        <a:cs typeface="Arial" panose="020B0604020202020204" pitchFamily="34" charset="0"/>
                      </a:endParaRPr>
                    </a:p>
                  </a:txBody>
                  <a:tcPr/>
                </a:tc>
              </a:tr>
              <a:tr h="555625">
                <a:tc>
                  <a:txBody>
                    <a:bodyPr/>
                    <a:lstStyle/>
                    <a:p>
                      <a:r>
                        <a:rPr lang="es-CO" dirty="0" smtClean="0"/>
                        <a:t>Son más</a:t>
                      </a:r>
                      <a:r>
                        <a:rPr lang="es-CO" baseline="0" dirty="0" smtClean="0"/>
                        <a:t> comunes por su bajo costo.</a:t>
                      </a:r>
                      <a:endParaRPr lang="es-CO" dirty="0"/>
                    </a:p>
                  </a:txBody>
                  <a:tcPr/>
                </a:tc>
                <a:tc>
                  <a:txBody>
                    <a:bodyPr/>
                    <a:lstStyle/>
                    <a:p>
                      <a:r>
                        <a:rPr lang="es-CO" dirty="0" smtClean="0"/>
                        <a:t>Más costoso y severo. </a:t>
                      </a:r>
                      <a:endParaRPr lang="es-CO" dirty="0"/>
                    </a:p>
                  </a:txBody>
                  <a:tcPr/>
                </a:tc>
              </a:tr>
              <a:tr h="819747">
                <a:tc>
                  <a:txBody>
                    <a:bodyPr/>
                    <a:lstStyle/>
                    <a:p>
                      <a:r>
                        <a:rPr lang="es-CO" dirty="0" smtClean="0"/>
                        <a:t>Suele tardar</a:t>
                      </a:r>
                      <a:r>
                        <a:rPr lang="es-CO" baseline="0" dirty="0" smtClean="0"/>
                        <a:t> unas semanas en volver a cargar peso.</a:t>
                      </a:r>
                      <a:endParaRPr lang="es-CO" dirty="0"/>
                    </a:p>
                  </a:txBody>
                  <a:tcPr/>
                </a:tc>
                <a:tc>
                  <a:txBody>
                    <a:bodyPr/>
                    <a:lstStyle/>
                    <a:p>
                      <a:r>
                        <a:rPr lang="es-CO" dirty="0" smtClean="0"/>
                        <a:t>Puede volver a cargar peso pocos días después de la intervención.</a:t>
                      </a:r>
                      <a:endParaRPr lang="es-CO" dirty="0"/>
                    </a:p>
                  </a:txBody>
                  <a:tcPr/>
                </a:tc>
              </a:tr>
              <a:tr h="819747">
                <a:tc>
                  <a:txBody>
                    <a:bodyPr/>
                    <a:lstStyle/>
                    <a:p>
                      <a:r>
                        <a:rPr lang="es-CO" dirty="0" smtClean="0"/>
                        <a:t>Se utiliza en cualquier</a:t>
                      </a:r>
                      <a:r>
                        <a:rPr lang="es-CO" baseline="0" dirty="0" smtClean="0"/>
                        <a:t> tipo de personas.</a:t>
                      </a:r>
                      <a:endParaRPr lang="es-CO" dirty="0"/>
                    </a:p>
                  </a:txBody>
                  <a:tcPr/>
                </a:tc>
                <a:tc>
                  <a:txBody>
                    <a:bodyPr/>
                    <a:lstStyle/>
                    <a:p>
                      <a:r>
                        <a:rPr lang="es-CO" dirty="0" smtClean="0"/>
                        <a:t>Se</a:t>
                      </a:r>
                      <a:r>
                        <a:rPr lang="es-CO" baseline="0" dirty="0" smtClean="0"/>
                        <a:t> utiliza más en personas de edad avanzada.</a:t>
                      </a:r>
                      <a:endParaRPr lang="es-CO" dirty="0"/>
                    </a:p>
                  </a:txBody>
                  <a:tcPr/>
                </a:tc>
              </a:tr>
              <a:tr h="819747">
                <a:tc>
                  <a:txBody>
                    <a:bodyPr/>
                    <a:lstStyle/>
                    <a:p>
                      <a:r>
                        <a:rPr lang="es-CO" dirty="0" smtClean="0"/>
                        <a:t>Se utiliza tanto en heridas pequeñas como grandes.</a:t>
                      </a:r>
                      <a:endParaRPr lang="es-CO" dirty="0"/>
                    </a:p>
                  </a:txBody>
                  <a:tcPr/>
                </a:tc>
                <a:tc>
                  <a:txBody>
                    <a:bodyPr/>
                    <a:lstStyle/>
                    <a:p>
                      <a:r>
                        <a:rPr lang="es-CO" dirty="0" smtClean="0"/>
                        <a:t>Se utiliza cuando se reproduce la hernia.</a:t>
                      </a:r>
                      <a:endParaRPr lang="es-CO" dirty="0"/>
                    </a:p>
                  </a:txBody>
                  <a:tcPr/>
                </a:tc>
              </a:tr>
            </a:tbl>
          </a:graphicData>
        </a:graphic>
      </p:graphicFrame>
      <p:sp>
        <p:nvSpPr>
          <p:cNvPr id="3" name="2 Título"/>
          <p:cNvSpPr>
            <a:spLocks noGrp="1"/>
          </p:cNvSpPr>
          <p:nvPr>
            <p:ph type="title"/>
          </p:nvPr>
        </p:nvSpPr>
        <p:spPr/>
        <p:txBody>
          <a:bodyPr/>
          <a:lstStyle/>
          <a:p>
            <a:r>
              <a:rPr lang="es-CO" dirty="0" smtClean="0"/>
              <a:t>Elección del tratamiento</a:t>
            </a:r>
            <a:endParaRPr lang="es-CO" dirty="0"/>
          </a:p>
        </p:txBody>
      </p:sp>
    </p:spTree>
    <p:extLst>
      <p:ext uri="{BB962C8B-B14F-4D97-AF65-F5344CB8AC3E}">
        <p14:creationId xmlns:p14="http://schemas.microsoft.com/office/powerpoint/2010/main" val="142418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CO" sz="2800" dirty="0" smtClean="0">
                <a:latin typeface="Arial" panose="020B0604020202020204" pitchFamily="34" charset="0"/>
                <a:cs typeface="Arial" panose="020B0604020202020204" pitchFamily="34" charset="0"/>
              </a:rPr>
              <a:t>Es importante que considere los tipos de tratamiento mas adecuados para usted, de igual manera </a:t>
            </a:r>
            <a:r>
              <a:rPr lang="es-CO" sz="2800" dirty="0">
                <a:latin typeface="Arial" panose="020B0604020202020204" pitchFamily="34" charset="0"/>
                <a:cs typeface="Arial" panose="020B0604020202020204" pitchFamily="34" charset="0"/>
              </a:rPr>
              <a:t>consulte a su médico sobre las ventajas y desventajas de cada tratamiento. </a:t>
            </a:r>
            <a:r>
              <a:rPr lang="es-CO" sz="2800" dirty="0" smtClean="0">
                <a:latin typeface="Arial" panose="020B0604020202020204" pitchFamily="34" charset="0"/>
                <a:cs typeface="Arial" panose="020B0604020202020204" pitchFamily="34" charset="0"/>
              </a:rPr>
              <a:t>Éste </a:t>
            </a:r>
            <a:r>
              <a:rPr lang="es-CO" sz="2800" dirty="0">
                <a:latin typeface="Arial" panose="020B0604020202020204" pitchFamily="34" charset="0"/>
                <a:cs typeface="Arial" panose="020B0604020202020204" pitchFamily="34" charset="0"/>
              </a:rPr>
              <a:t>les aconsejará sobre los procedimientos y les explicará qué métodos son más adecuados en su caso.</a:t>
            </a:r>
          </a:p>
        </p:txBody>
      </p:sp>
      <p:sp>
        <p:nvSpPr>
          <p:cNvPr id="3" name="2 Título"/>
          <p:cNvSpPr>
            <a:spLocks noGrp="1"/>
          </p:cNvSpPr>
          <p:nvPr>
            <p:ph type="title"/>
          </p:nvPr>
        </p:nvSpPr>
        <p:spPr/>
        <p:txBody>
          <a:bodyPr/>
          <a:lstStyle/>
          <a:p>
            <a:r>
              <a:rPr lang="es-CO" dirty="0" smtClean="0"/>
              <a:t>IMPORTANCIA.</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5157192"/>
            <a:ext cx="1763688" cy="1681692"/>
          </a:xfrm>
          <a:prstGeom prst="rect">
            <a:avLst/>
          </a:prstGeom>
        </p:spPr>
      </p:pic>
    </p:spTree>
    <p:extLst>
      <p:ext uri="{BB962C8B-B14F-4D97-AF65-F5344CB8AC3E}">
        <p14:creationId xmlns:p14="http://schemas.microsoft.com/office/powerpoint/2010/main" val="354659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7745505" cy="4609653"/>
          </a:xfrm>
        </p:spPr>
        <p:txBody>
          <a:bodyPr>
            <a:normAutofit lnSpcReduction="10000"/>
          </a:bodyPr>
          <a:lstStyle/>
          <a:p>
            <a:pPr marL="0" indent="0">
              <a:buNone/>
            </a:pPr>
            <a:r>
              <a:rPr lang="es-CO" dirty="0" smtClean="0"/>
              <a:t>Si usted padece de hernia inguinal tenga muy en cuenta las siguientes consideraciones, y si no la padece de igual manera preste mucha atención para que no sufra el riesgo de que se le desarrolle esta enfermedad. </a:t>
            </a:r>
          </a:p>
          <a:p>
            <a:pPr marL="0" indent="0">
              <a:buNone/>
            </a:pPr>
            <a:endParaRPr lang="es-CO" dirty="0"/>
          </a:p>
          <a:p>
            <a:r>
              <a:rPr lang="es-CO" dirty="0" smtClean="0"/>
              <a:t>Utilizar técnicas apropiadas para levantar peso.</a:t>
            </a:r>
          </a:p>
          <a:p>
            <a:r>
              <a:rPr lang="es-CO" dirty="0" smtClean="0"/>
              <a:t>Si usted sufre de sobrepeso lo mas aconsejable es que adelgace y mantenga una dieta muy equilibrada, acompañada de mucha agua y ejercicio. </a:t>
            </a:r>
          </a:p>
          <a:p>
            <a:r>
              <a:rPr lang="es-CO" dirty="0" smtClean="0"/>
              <a:t>Incremente el consumo de fibra (25-30 g/día), para que sus deposiciones sean adecuadas y no sobre esfuerce su zona abdominal.</a:t>
            </a:r>
            <a:endParaRPr lang="es-CO" dirty="0"/>
          </a:p>
        </p:txBody>
      </p:sp>
      <p:sp>
        <p:nvSpPr>
          <p:cNvPr id="3" name="2 Título"/>
          <p:cNvSpPr>
            <a:spLocks noGrp="1"/>
          </p:cNvSpPr>
          <p:nvPr>
            <p:ph type="title"/>
          </p:nvPr>
        </p:nvSpPr>
        <p:spPr>
          <a:xfrm>
            <a:off x="683568" y="0"/>
            <a:ext cx="7756263" cy="1656184"/>
          </a:xfrm>
        </p:spPr>
        <p:txBody>
          <a:bodyPr/>
          <a:lstStyle/>
          <a:p>
            <a:r>
              <a:rPr lang="es-CO" dirty="0" smtClean="0"/>
              <a:t>Consideraciones </a:t>
            </a:r>
            <a:r>
              <a:rPr lang="es-CO" u="sng" dirty="0" smtClean="0"/>
              <a:t>Preventivas</a:t>
            </a:r>
            <a:endParaRPr lang="es-CO" u="sng" dirty="0"/>
          </a:p>
        </p:txBody>
      </p:sp>
    </p:spTree>
    <p:extLst>
      <p:ext uri="{BB962C8B-B14F-4D97-AF65-F5344CB8AC3E}">
        <p14:creationId xmlns:p14="http://schemas.microsoft.com/office/powerpoint/2010/main" val="115298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134" y="2348880"/>
            <a:ext cx="5607275" cy="4205436"/>
          </a:xfrm>
        </p:spPr>
      </p:pic>
      <p:sp>
        <p:nvSpPr>
          <p:cNvPr id="3" name="2 Título"/>
          <p:cNvSpPr>
            <a:spLocks noGrp="1"/>
          </p:cNvSpPr>
          <p:nvPr>
            <p:ph type="title"/>
          </p:nvPr>
        </p:nvSpPr>
        <p:spPr/>
        <p:txBody>
          <a:bodyPr/>
          <a:lstStyle/>
          <a:p>
            <a:r>
              <a:rPr lang="es-CO" dirty="0" smtClean="0"/>
              <a:t>¡Buena posición¡</a:t>
            </a:r>
            <a:endParaRPr lang="es-CO" dirty="0"/>
          </a:p>
        </p:txBody>
      </p:sp>
      <p:sp>
        <p:nvSpPr>
          <p:cNvPr id="5" name="4 CuadroTexto"/>
          <p:cNvSpPr txBox="1"/>
          <p:nvPr/>
        </p:nvSpPr>
        <p:spPr>
          <a:xfrm>
            <a:off x="6330409" y="2676806"/>
            <a:ext cx="2813591" cy="369332"/>
          </a:xfrm>
          <a:prstGeom prst="rect">
            <a:avLst/>
          </a:prstGeom>
          <a:noFill/>
        </p:spPr>
        <p:txBody>
          <a:bodyPr wrap="none" rtlCol="0">
            <a:spAutoFit/>
          </a:bodyPr>
          <a:lstStyle/>
          <a:p>
            <a:r>
              <a:rPr lang="es-CO" b="1" dirty="0" smtClean="0">
                <a:latin typeface="Arial" panose="020B0604020202020204" pitchFamily="34" charset="0"/>
                <a:cs typeface="Arial" panose="020B0604020202020204" pitchFamily="34" charset="0"/>
              </a:rPr>
              <a:t>Siempre Espalda Recta¡</a:t>
            </a: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93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147" y="2204864"/>
            <a:ext cx="7745505" cy="3877815"/>
          </a:xfrm>
        </p:spPr>
        <p:txBody>
          <a:bodyPr/>
          <a:lstStyle/>
          <a:p>
            <a:r>
              <a:rPr lang="es-CO" dirty="0" smtClean="0"/>
              <a:t>Beba mucha agua, unos 2 litros como mínimo al día.</a:t>
            </a:r>
          </a:p>
          <a:p>
            <a:r>
              <a:rPr lang="es-CO" dirty="0"/>
              <a:t>Realizar ejercicio físico moderada diariamente. Esta comprobado que las personas que no tienen bien fortalecida su zona abdominal tienen mas riesgo de sufrir una hernia. por lo tanto es indispensable ejercitar esta zona.</a:t>
            </a:r>
          </a:p>
          <a:p>
            <a:r>
              <a:rPr lang="es-CO" dirty="0"/>
              <a:t>Evite fumar, en especial si padece de tos crónica</a:t>
            </a:r>
            <a:r>
              <a:rPr lang="es-CO" dirty="0" smtClean="0"/>
              <a:t>. Pues la tos sobre esfuerza mucho su zona abdominal.</a:t>
            </a:r>
            <a:endParaRPr lang="es-CO" dirty="0"/>
          </a:p>
          <a:p>
            <a:endParaRPr lang="es-CO" dirty="0"/>
          </a:p>
        </p:txBody>
      </p:sp>
      <p:sp>
        <p:nvSpPr>
          <p:cNvPr id="3" name="2 Título"/>
          <p:cNvSpPr>
            <a:spLocks noGrp="1"/>
          </p:cNvSpPr>
          <p:nvPr>
            <p:ph type="title"/>
          </p:nvPr>
        </p:nvSpPr>
        <p:spPr>
          <a:xfrm>
            <a:off x="688490" y="116632"/>
            <a:ext cx="7756263" cy="1507774"/>
          </a:xfrm>
        </p:spPr>
        <p:txBody>
          <a:bodyPr/>
          <a:lstStyle/>
          <a:p>
            <a:r>
              <a:rPr lang="es-CO" dirty="0"/>
              <a:t>Consideraciones </a:t>
            </a:r>
            <a:r>
              <a:rPr lang="es-CO" u="sng" dirty="0"/>
              <a:t>Preventivas</a:t>
            </a:r>
            <a:endParaRPr lang="es-CO"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5386077"/>
            <a:ext cx="3347865" cy="1484784"/>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5373216"/>
            <a:ext cx="3816424" cy="1489230"/>
          </a:xfrm>
          <a:prstGeom prst="rect">
            <a:avLst/>
          </a:prstGeom>
        </p:spPr>
      </p:pic>
    </p:spTree>
    <p:extLst>
      <p:ext uri="{BB962C8B-B14F-4D97-AF65-F5344CB8AC3E}">
        <p14:creationId xmlns:p14="http://schemas.microsoft.com/office/powerpoint/2010/main" val="274773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2348880"/>
            <a:ext cx="7745505" cy="3877815"/>
          </a:xfrm>
        </p:spPr>
        <p:txBody>
          <a:bodyPr/>
          <a:lstStyle/>
          <a:p>
            <a:pPr marL="0" indent="0">
              <a:buNone/>
            </a:pPr>
            <a:r>
              <a:rPr lang="es-CO" dirty="0" smtClean="0">
                <a:latin typeface="Arial" panose="020B0604020202020204" pitchFamily="34" charset="0"/>
                <a:cs typeface="Arial" panose="020B0604020202020204" pitchFamily="34" charset="0"/>
              </a:rPr>
              <a:t>Siempre infórmese acerca de cualquier enfermedad que pueda padecer usted o alguien cercano de su familia. En internet encontrara muchos medios de apoyo que le ayudaran a entender de una manera mas fácil las generalidades de una enfermedad y que medidas preventivas debe tomar usted para evitar padecerla o si la padece, medidas preventivas para que no vuelve a recaer en ella.</a:t>
            </a:r>
            <a:endParaRPr lang="es-CO" dirty="0">
              <a:latin typeface="Arial" panose="020B0604020202020204" pitchFamily="34" charset="0"/>
              <a:cs typeface="Arial" panose="020B0604020202020204" pitchFamily="34" charset="0"/>
            </a:endParaRPr>
          </a:p>
        </p:txBody>
      </p:sp>
      <p:sp>
        <p:nvSpPr>
          <p:cNvPr id="3" name="2 Título"/>
          <p:cNvSpPr>
            <a:spLocks noGrp="1"/>
          </p:cNvSpPr>
          <p:nvPr>
            <p:ph type="title"/>
          </p:nvPr>
        </p:nvSpPr>
        <p:spPr>
          <a:xfrm>
            <a:off x="683568" y="260648"/>
            <a:ext cx="7756263" cy="1054250"/>
          </a:xfrm>
        </p:spPr>
        <p:txBody>
          <a:bodyPr/>
          <a:lstStyle/>
          <a:p>
            <a:r>
              <a:rPr lang="es-CO" dirty="0"/>
              <a:t>¡</a:t>
            </a:r>
            <a:r>
              <a:rPr lang="es-CO" dirty="0" smtClean="0"/>
              <a:t>Recuerde¡</a:t>
            </a:r>
            <a:endParaRPr lang="es-CO" dirty="0"/>
          </a:p>
        </p:txBody>
      </p:sp>
    </p:spTree>
    <p:extLst>
      <p:ext uri="{BB962C8B-B14F-4D97-AF65-F5344CB8AC3E}">
        <p14:creationId xmlns:p14="http://schemas.microsoft.com/office/powerpoint/2010/main" val="30437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hlinkClick r:id="rId2"/>
              </a:rPr>
              <a:t>http://effectivehealthcare.ahrq.gov/index.cfm/search-for-guides-reviews-and-reports/?</a:t>
            </a:r>
            <a:r>
              <a:rPr lang="es-CO" dirty="0" smtClean="0">
                <a:hlinkClick r:id="rId2"/>
              </a:rPr>
              <a:t>productid=1820&amp;pageaction=displayproduct</a:t>
            </a:r>
            <a:endParaRPr lang="es-CO" dirty="0" smtClean="0"/>
          </a:p>
          <a:p>
            <a:r>
              <a:rPr lang="es-CO" dirty="0">
                <a:hlinkClick r:id="rId3"/>
              </a:rPr>
              <a:t>http://</a:t>
            </a:r>
            <a:r>
              <a:rPr lang="es-CO" dirty="0" smtClean="0">
                <a:hlinkClick r:id="rId3"/>
              </a:rPr>
              <a:t>www.nlm.nih.gov/medlineplus/spanish/ency/article/007406.htm</a:t>
            </a:r>
            <a:endParaRPr lang="es-CO" dirty="0"/>
          </a:p>
          <a:p>
            <a:r>
              <a:rPr lang="es-CO" dirty="0" smtClean="0">
                <a:hlinkClick r:id="rId4"/>
              </a:rPr>
              <a:t>http</a:t>
            </a:r>
            <a:r>
              <a:rPr lang="es-CO" dirty="0">
                <a:hlinkClick r:id="rId4"/>
              </a:rPr>
              <a:t>://www.ncbi.nlm.nih.gov/pmc/articles/PMC1602172</a:t>
            </a:r>
            <a:r>
              <a:rPr lang="es-CO" dirty="0" smtClean="0">
                <a:hlinkClick r:id="rId4"/>
              </a:rPr>
              <a:t>/</a:t>
            </a:r>
            <a:endParaRPr lang="es-CO" dirty="0" smtClean="0"/>
          </a:p>
          <a:p>
            <a:pPr marL="0" indent="0">
              <a:buNone/>
            </a:pPr>
            <a:endParaRPr lang="es-CO" dirty="0"/>
          </a:p>
        </p:txBody>
      </p:sp>
      <p:sp>
        <p:nvSpPr>
          <p:cNvPr id="3" name="2 Título"/>
          <p:cNvSpPr>
            <a:spLocks noGrp="1"/>
          </p:cNvSpPr>
          <p:nvPr>
            <p:ph type="title"/>
          </p:nvPr>
        </p:nvSpPr>
        <p:spPr/>
        <p:txBody>
          <a:bodyPr/>
          <a:lstStyle/>
          <a:p>
            <a:r>
              <a:rPr lang="es-CO" dirty="0" smtClean="0"/>
              <a:t>Bibliografía</a:t>
            </a:r>
            <a:endParaRPr lang="es-CO" dirty="0"/>
          </a:p>
        </p:txBody>
      </p:sp>
    </p:spTree>
    <p:extLst>
      <p:ext uri="{BB962C8B-B14F-4D97-AF65-F5344CB8AC3E}">
        <p14:creationId xmlns:p14="http://schemas.microsoft.com/office/powerpoint/2010/main" val="221356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35416" y="692696"/>
            <a:ext cx="6111097" cy="1107996"/>
          </a:xfrm>
          <a:prstGeom prst="rect">
            <a:avLst/>
          </a:prstGeom>
          <a:noFill/>
        </p:spPr>
        <p:txBody>
          <a:bodyPr wrap="none" rtlCol="0">
            <a:spAutoFit/>
          </a:bodyPr>
          <a:lstStyle/>
          <a:p>
            <a:pPr algn="ctr"/>
            <a:r>
              <a:rPr lang="es-CO" sz="6600" dirty="0" smtClean="0">
                <a:solidFill>
                  <a:schemeClr val="tx2"/>
                </a:solidFill>
                <a:latin typeface="Arial" panose="020B0604020202020204" pitchFamily="34" charset="0"/>
                <a:cs typeface="Arial" panose="020B0604020202020204" pitchFamily="34" charset="0"/>
              </a:rPr>
              <a:t>TRATAMIENTO</a:t>
            </a:r>
            <a:endParaRPr lang="es-CO" sz="6600" dirty="0">
              <a:solidFill>
                <a:schemeClr val="tx2"/>
              </a:solidFill>
              <a:latin typeface="Arial" panose="020B0604020202020204" pitchFamily="34" charset="0"/>
              <a:cs typeface="Arial" panose="020B06040202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645025"/>
            <a:ext cx="3456384" cy="3212976"/>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645025"/>
            <a:ext cx="1944216" cy="3212975"/>
          </a:xfrm>
          <a:prstGeom prst="rect">
            <a:avLst/>
          </a:prstGeom>
        </p:spPr>
      </p:pic>
    </p:spTree>
    <p:extLst>
      <p:ext uri="{BB962C8B-B14F-4D97-AF65-F5344CB8AC3E}">
        <p14:creationId xmlns:p14="http://schemas.microsoft.com/office/powerpoint/2010/main" val="340126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rial" panose="020B0604020202020204" pitchFamily="34" charset="0"/>
                <a:cs typeface="Arial" panose="020B0604020202020204" pitchFamily="34" charset="0"/>
              </a:rPr>
              <a:t>CONSISTE EN.</a:t>
            </a:r>
            <a:endParaRPr lang="es-CO"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683568" y="2708920"/>
            <a:ext cx="7745505" cy="3877815"/>
          </a:xfrm>
        </p:spPr>
        <p:txBody>
          <a:bodyPr>
            <a:normAutofit/>
          </a:bodyPr>
          <a:lstStyle/>
          <a:p>
            <a:pPr marL="0" indent="0">
              <a:buNone/>
            </a:pPr>
            <a:r>
              <a:rPr lang="es-CO" sz="2800" dirty="0" smtClean="0">
                <a:latin typeface="Arial" panose="020B0604020202020204" pitchFamily="34" charset="0"/>
                <a:cs typeface="Arial" panose="020B0604020202020204" pitchFamily="34" charset="0"/>
              </a:rPr>
              <a:t>Una operación </a:t>
            </a:r>
            <a:r>
              <a:rPr lang="es-CO" sz="2800" dirty="0">
                <a:latin typeface="Arial" panose="020B0604020202020204" pitchFamily="34" charset="0"/>
                <a:cs typeface="Arial" panose="020B0604020202020204" pitchFamily="34" charset="0"/>
              </a:rPr>
              <a:t>válida prácticamente para cualquier hernia a cualquier edad. En casos excepcionales, las hernias congénitas o en niños pueden llegar a curarse de forma espontánea.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650" y="4417808"/>
            <a:ext cx="2041203" cy="2440192"/>
          </a:xfrm>
          <a:prstGeom prst="rect">
            <a:avLst/>
          </a:prstGeom>
        </p:spPr>
      </p:pic>
    </p:spTree>
    <p:extLst>
      <p:ext uri="{BB962C8B-B14F-4D97-AF65-F5344CB8AC3E}">
        <p14:creationId xmlns:p14="http://schemas.microsoft.com/office/powerpoint/2010/main" val="101658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CO" sz="2800" dirty="0">
                <a:latin typeface="Arial" panose="020B0604020202020204" pitchFamily="34" charset="0"/>
                <a:cs typeface="Arial" panose="020B0604020202020204" pitchFamily="34" charset="0"/>
              </a:rPr>
              <a:t>tienen el objetivo de cerrar el punto de </a:t>
            </a:r>
            <a:r>
              <a:rPr lang="es-CO" sz="2800" dirty="0" smtClean="0">
                <a:latin typeface="Arial" panose="020B0604020202020204" pitchFamily="34" charset="0"/>
                <a:cs typeface="Arial" panose="020B0604020202020204" pitchFamily="34" charset="0"/>
              </a:rPr>
              <a:t>ruptura, y </a:t>
            </a:r>
            <a:r>
              <a:rPr lang="es-CO" sz="2800" dirty="0">
                <a:latin typeface="Arial" panose="020B0604020202020204" pitchFamily="34" charset="0"/>
                <a:cs typeface="Arial" panose="020B0604020202020204" pitchFamily="34" charset="0"/>
              </a:rPr>
              <a:t>en </a:t>
            </a:r>
            <a:r>
              <a:rPr lang="es-CO" sz="2800" dirty="0" smtClean="0">
                <a:latin typeface="Arial" panose="020B0604020202020204" pitchFamily="34" charset="0"/>
                <a:cs typeface="Arial" panose="020B0604020202020204" pitchFamily="34" charset="0"/>
              </a:rPr>
              <a:t>adultos como medida accesoria fortalecer </a:t>
            </a:r>
            <a:r>
              <a:rPr lang="es-CO" sz="2800" dirty="0">
                <a:latin typeface="Arial" panose="020B0604020202020204" pitchFamily="34" charset="0"/>
                <a:cs typeface="Arial" panose="020B0604020202020204" pitchFamily="34" charset="0"/>
              </a:rPr>
              <a:t>la pared abdominal tras el canal </a:t>
            </a:r>
            <a:r>
              <a:rPr lang="es-CO" sz="2800" dirty="0" smtClean="0">
                <a:latin typeface="Arial" panose="020B0604020202020204" pitchFamily="34" charset="0"/>
                <a:cs typeface="Arial" panose="020B0604020202020204" pitchFamily="34" charset="0"/>
              </a:rPr>
              <a:t>inguinal. Esta </a:t>
            </a:r>
            <a:r>
              <a:rPr lang="es-CO" sz="2800" dirty="0">
                <a:latin typeface="Arial" panose="020B0604020202020204" pitchFamily="34" charset="0"/>
                <a:cs typeface="Arial" panose="020B0604020202020204" pitchFamily="34" charset="0"/>
              </a:rPr>
              <a:t>operación puede ser abierta o mínimamente </a:t>
            </a:r>
            <a:r>
              <a:rPr lang="es-CO" sz="2800" dirty="0" smtClean="0">
                <a:latin typeface="Arial" panose="020B0604020202020204" pitchFamily="34" charset="0"/>
                <a:cs typeface="Arial" panose="020B0604020202020204" pitchFamily="34" charset="0"/>
              </a:rPr>
              <a:t>invasiva.</a:t>
            </a:r>
            <a:endParaRPr lang="es-CO" sz="2800" dirty="0">
              <a:latin typeface="Arial" panose="020B0604020202020204" pitchFamily="34" charset="0"/>
              <a:cs typeface="Arial" panose="020B0604020202020204" pitchFamily="34" charset="0"/>
            </a:endParaRPr>
          </a:p>
        </p:txBody>
      </p:sp>
      <p:sp>
        <p:nvSpPr>
          <p:cNvPr id="3" name="2 Título"/>
          <p:cNvSpPr>
            <a:spLocks noGrp="1"/>
          </p:cNvSpPr>
          <p:nvPr>
            <p:ph type="title"/>
          </p:nvPr>
        </p:nvSpPr>
        <p:spPr>
          <a:xfrm>
            <a:off x="251520" y="620688"/>
            <a:ext cx="8444753" cy="1054250"/>
          </a:xfrm>
        </p:spPr>
        <p:txBody>
          <a:bodyPr/>
          <a:lstStyle/>
          <a:p>
            <a:r>
              <a:rPr lang="es-CO" sz="4800" dirty="0" smtClean="0">
                <a:latin typeface="Arial" panose="020B0604020202020204" pitchFamily="34" charset="0"/>
                <a:cs typeface="Arial" panose="020B0604020202020204" pitchFamily="34" charset="0"/>
              </a:rPr>
              <a:t>MÉTODOS QUIRÚRGICOS </a:t>
            </a:r>
            <a:endParaRPr lang="es-CO" sz="4800" dirty="0">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3600" y="4157700"/>
            <a:ext cx="3600400" cy="2700300"/>
          </a:xfrm>
          <a:prstGeom prst="rect">
            <a:avLst/>
          </a:prstGeom>
        </p:spPr>
      </p:pic>
    </p:spTree>
    <p:extLst>
      <p:ext uri="{BB962C8B-B14F-4D97-AF65-F5344CB8AC3E}">
        <p14:creationId xmlns:p14="http://schemas.microsoft.com/office/powerpoint/2010/main" val="337991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CO" dirty="0">
                <a:solidFill>
                  <a:schemeClr val="tx1"/>
                </a:solidFill>
                <a:latin typeface="Arial" panose="020B0604020202020204" pitchFamily="34" charset="0"/>
                <a:cs typeface="Arial" panose="020B0604020202020204" pitchFamily="34" charset="0"/>
              </a:rPr>
              <a:t>L</a:t>
            </a:r>
            <a:r>
              <a:rPr lang="es-CO" sz="2800" dirty="0" smtClean="0">
                <a:solidFill>
                  <a:schemeClr val="tx1"/>
                </a:solidFill>
                <a:latin typeface="Arial" panose="020B0604020202020204" pitchFamily="34" charset="0"/>
                <a:cs typeface="Arial" panose="020B0604020202020204" pitchFamily="34" charset="0"/>
              </a:rPr>
              <a:t>a</a:t>
            </a:r>
            <a:r>
              <a:rPr lang="es-CO" sz="2800" dirty="0">
                <a:solidFill>
                  <a:schemeClr val="tx1"/>
                </a:solidFill>
                <a:latin typeface="Arial" panose="020B0604020202020204" pitchFamily="34" charset="0"/>
                <a:cs typeface="Arial" panose="020B0604020202020204" pitchFamily="34" charset="0"/>
              </a:rPr>
              <a:t> operación abierta es el tratamiento más frecuente de la hernia inguinal. El cirujano corta un trozo de siete a 10 centímetros de largo de la zona de la ingle, avanza hasta la sección de rotura tras el canal inguinal y la cierra. </a:t>
            </a:r>
          </a:p>
        </p:txBody>
      </p:sp>
      <p:sp>
        <p:nvSpPr>
          <p:cNvPr id="3" name="2 Título"/>
          <p:cNvSpPr>
            <a:spLocks noGrp="1"/>
          </p:cNvSpPr>
          <p:nvPr>
            <p:ph type="title"/>
          </p:nvPr>
        </p:nvSpPr>
        <p:spPr>
          <a:xfrm>
            <a:off x="755576" y="404664"/>
            <a:ext cx="7740352" cy="1054250"/>
          </a:xfrm>
        </p:spPr>
        <p:txBody>
          <a:bodyPr/>
          <a:lstStyle/>
          <a:p>
            <a:r>
              <a:rPr lang="es-CO" sz="4800" dirty="0" smtClean="0"/>
              <a:t>PROCEDIMIENTOS ABIERTOS.</a:t>
            </a:r>
            <a:endParaRPr lang="es-CO" sz="4800" dirty="0"/>
          </a:p>
        </p:txBody>
      </p:sp>
    </p:spTree>
    <p:extLst>
      <p:ext uri="{BB962C8B-B14F-4D97-AF65-F5344CB8AC3E}">
        <p14:creationId xmlns:p14="http://schemas.microsoft.com/office/powerpoint/2010/main" val="270220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404664"/>
            <a:ext cx="7756263" cy="1054250"/>
          </a:xfrm>
        </p:spPr>
        <p:txBody>
          <a:bodyPr/>
          <a:lstStyle/>
          <a:p>
            <a:r>
              <a:rPr lang="es-CO" sz="4800" dirty="0"/>
              <a:t>PROCEDIMIENTOS ABIERTOS.</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48880"/>
            <a:ext cx="9144000" cy="4515335"/>
          </a:xfrm>
          <a:prstGeom prst="rect">
            <a:avLst/>
          </a:prstGeom>
        </p:spPr>
      </p:pic>
    </p:spTree>
    <p:extLst>
      <p:ext uri="{BB962C8B-B14F-4D97-AF65-F5344CB8AC3E}">
        <p14:creationId xmlns:p14="http://schemas.microsoft.com/office/powerpoint/2010/main" val="226390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b="1" dirty="0">
                <a:latin typeface="Arial" panose="020B0604020202020204" pitchFamily="34" charset="0"/>
                <a:cs typeface="Arial" panose="020B0604020202020204" pitchFamily="34" charset="0"/>
              </a:rPr>
              <a:t>Técnica de </a:t>
            </a:r>
            <a:r>
              <a:rPr lang="es-CO" b="1" dirty="0" err="1" smtClean="0">
                <a:latin typeface="Arial" panose="020B0604020202020204" pitchFamily="34" charset="0"/>
                <a:cs typeface="Arial" panose="020B0604020202020204" pitchFamily="34" charset="0"/>
              </a:rPr>
              <a:t>Shouldice</a:t>
            </a:r>
            <a:r>
              <a:rPr lang="es-CO" dirty="0" smtClean="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el cirujano corta alrededor de la ingle, avanza hasta la sección de rotura y coloca el contenido de la hernia de nuevo en la zona abdominal. Por último, sutura la </a:t>
            </a:r>
            <a:r>
              <a:rPr lang="es-CO" dirty="0" smtClean="0">
                <a:latin typeface="Arial" panose="020B0604020202020204" pitchFamily="34" charset="0"/>
                <a:cs typeface="Arial" panose="020B0604020202020204" pitchFamily="34" charset="0"/>
              </a:rPr>
              <a:t>zona </a:t>
            </a:r>
            <a:r>
              <a:rPr lang="es-CO" dirty="0">
                <a:latin typeface="Arial" panose="020B0604020202020204" pitchFamily="34" charset="0"/>
                <a:cs typeface="Arial" panose="020B0604020202020204" pitchFamily="34" charset="0"/>
              </a:rPr>
              <a:t>de ruptura. </a:t>
            </a:r>
            <a:endParaRPr lang="es-CO" dirty="0" smtClean="0">
              <a:latin typeface="Arial" panose="020B0604020202020204" pitchFamily="34" charset="0"/>
              <a:cs typeface="Arial" panose="020B0604020202020204" pitchFamily="34" charset="0"/>
            </a:endParaRPr>
          </a:p>
          <a:p>
            <a:r>
              <a:rPr lang="es-CO" b="1" dirty="0">
                <a:latin typeface="Arial" panose="020B0604020202020204" pitchFamily="34" charset="0"/>
                <a:cs typeface="Arial" panose="020B0604020202020204" pitchFamily="34" charset="0"/>
              </a:rPr>
              <a:t>Técnica de </a:t>
            </a:r>
            <a:r>
              <a:rPr lang="es-CO" b="1" dirty="0" err="1" smtClean="0">
                <a:latin typeface="Arial" panose="020B0604020202020204" pitchFamily="34" charset="0"/>
                <a:cs typeface="Arial" panose="020B0604020202020204" pitchFamily="34" charset="0"/>
              </a:rPr>
              <a:t>Bassini</a:t>
            </a:r>
            <a:r>
              <a:rPr lang="es-CO" dirty="0" smtClean="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el cirujano vuelve a colocar el contenido de la hernia en su lugar y cierra el punto de ruptura. Por último, fortalece la pared abdominal tras </a:t>
            </a:r>
            <a:r>
              <a:rPr lang="es-CO" dirty="0" smtClean="0">
                <a:latin typeface="Arial" panose="020B0604020202020204" pitchFamily="34" charset="0"/>
                <a:cs typeface="Arial" panose="020B0604020202020204" pitchFamily="34" charset="0"/>
              </a:rPr>
              <a:t>el canal </a:t>
            </a:r>
            <a:r>
              <a:rPr lang="es-CO" dirty="0">
                <a:latin typeface="Arial" panose="020B0604020202020204" pitchFamily="34" charset="0"/>
                <a:cs typeface="Arial" panose="020B0604020202020204" pitchFamily="34" charset="0"/>
              </a:rPr>
              <a:t>inguinal y sutura los músculos abdominales en la ingle.</a:t>
            </a:r>
          </a:p>
          <a:p>
            <a:endParaRPr lang="es-CO" dirty="0"/>
          </a:p>
        </p:txBody>
      </p:sp>
      <p:sp>
        <p:nvSpPr>
          <p:cNvPr id="3" name="2 Título"/>
          <p:cNvSpPr>
            <a:spLocks noGrp="1"/>
          </p:cNvSpPr>
          <p:nvPr>
            <p:ph type="title"/>
          </p:nvPr>
        </p:nvSpPr>
        <p:spPr>
          <a:xfrm>
            <a:off x="683568" y="404664"/>
            <a:ext cx="7756263" cy="1054250"/>
          </a:xfrm>
        </p:spPr>
        <p:txBody>
          <a:bodyPr/>
          <a:lstStyle/>
          <a:p>
            <a:r>
              <a:rPr lang="es-CO" dirty="0" smtClean="0"/>
              <a:t>Técnicas. Procedimientos abiertos</a:t>
            </a:r>
            <a:endParaRPr lang="es-CO" dirty="0"/>
          </a:p>
        </p:txBody>
      </p:sp>
    </p:spTree>
    <p:extLst>
      <p:ext uri="{BB962C8B-B14F-4D97-AF65-F5344CB8AC3E}">
        <p14:creationId xmlns:p14="http://schemas.microsoft.com/office/powerpoint/2010/main" val="137933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b="1" dirty="0"/>
              <a:t>Técnica de </a:t>
            </a:r>
            <a:r>
              <a:rPr lang="es-CO" b="1" dirty="0" err="1" smtClean="0"/>
              <a:t>Lichtenstein</a:t>
            </a:r>
            <a:r>
              <a:rPr lang="es-CO" dirty="0" smtClean="0"/>
              <a:t>: </a:t>
            </a:r>
            <a:r>
              <a:rPr lang="es-CO" dirty="0"/>
              <a:t>el cirujano realiza un corte transversal en la zona inguinal de cuatro a cinco centímetros. Posteriormente vuelve a colocar el contenido de la hernia en la zona abdominal. Fortalece la pared abdominal tras el canal inguinal con la ayuda de un material sintético que sutura a la musculatura.</a:t>
            </a:r>
          </a:p>
          <a:p>
            <a:endParaRPr lang="es-CO" dirty="0"/>
          </a:p>
        </p:txBody>
      </p:sp>
      <p:sp>
        <p:nvSpPr>
          <p:cNvPr id="3" name="2 Título"/>
          <p:cNvSpPr>
            <a:spLocks noGrp="1"/>
          </p:cNvSpPr>
          <p:nvPr>
            <p:ph type="title"/>
          </p:nvPr>
        </p:nvSpPr>
        <p:spPr>
          <a:xfrm>
            <a:off x="683568" y="476672"/>
            <a:ext cx="7756263" cy="1054250"/>
          </a:xfrm>
        </p:spPr>
        <p:txBody>
          <a:bodyPr/>
          <a:lstStyle/>
          <a:p>
            <a:r>
              <a:rPr lang="es-CO" dirty="0"/>
              <a:t>Técnicas. Procedimientos abiertos</a:t>
            </a:r>
          </a:p>
        </p:txBody>
      </p:sp>
    </p:spTree>
    <p:extLst>
      <p:ext uri="{BB962C8B-B14F-4D97-AF65-F5344CB8AC3E}">
        <p14:creationId xmlns:p14="http://schemas.microsoft.com/office/powerpoint/2010/main" val="413077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el tratamiento de la hernia inguinal también son posibles los procedimientos quirúrgicos laparoscópicos. En una operación de hernia inguinal mínimamente invasiva, el cirujano realiza tres pequeños cortes de solo un centímetro e introduce un instrumento óptico (</a:t>
            </a:r>
            <a:r>
              <a:rPr lang="es-CO" dirty="0" err="1">
                <a:latin typeface="Arial" panose="020B0604020202020204" pitchFamily="34" charset="0"/>
                <a:cs typeface="Arial" panose="020B0604020202020204" pitchFamily="34" charset="0"/>
              </a:rPr>
              <a:t>laparoscopio</a:t>
            </a:r>
            <a:r>
              <a:rPr lang="es-CO" dirty="0">
                <a:latin typeface="Arial" panose="020B0604020202020204" pitchFamily="34" charset="0"/>
                <a:cs typeface="Arial" panose="020B0604020202020204" pitchFamily="34" charset="0"/>
              </a:rPr>
              <a:t>) en el agujero del abdomen. </a:t>
            </a:r>
          </a:p>
        </p:txBody>
      </p:sp>
      <p:sp>
        <p:nvSpPr>
          <p:cNvPr id="3" name="2 Título"/>
          <p:cNvSpPr>
            <a:spLocks noGrp="1"/>
          </p:cNvSpPr>
          <p:nvPr>
            <p:ph type="title"/>
          </p:nvPr>
        </p:nvSpPr>
        <p:spPr>
          <a:xfrm>
            <a:off x="683568" y="404664"/>
            <a:ext cx="7756263" cy="1054250"/>
          </a:xfrm>
        </p:spPr>
        <p:txBody>
          <a:bodyPr/>
          <a:lstStyle/>
          <a:p>
            <a:r>
              <a:rPr lang="es-CO" dirty="0"/>
              <a:t>Procedimiento mínimamente invasivo</a:t>
            </a:r>
          </a:p>
        </p:txBody>
      </p:sp>
    </p:spTree>
    <p:extLst>
      <p:ext uri="{BB962C8B-B14F-4D97-AF65-F5344CB8AC3E}">
        <p14:creationId xmlns:p14="http://schemas.microsoft.com/office/powerpoint/2010/main" val="18602931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68</TotalTime>
  <Words>562</Words>
  <Application>Microsoft Office PowerPoint</Application>
  <PresentationFormat>Presentación en pantalla (4:3)</PresentationFormat>
  <Paragraphs>53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Cartoné</vt:lpstr>
      <vt:lpstr>HERNIA INGUINAL</vt:lpstr>
      <vt:lpstr>Presentación de PowerPoint</vt:lpstr>
      <vt:lpstr>CONSISTE EN.</vt:lpstr>
      <vt:lpstr>MÉTODOS QUIRÚRGICOS </vt:lpstr>
      <vt:lpstr>PROCEDIMIENTOS ABIERTOS.</vt:lpstr>
      <vt:lpstr>PROCEDIMIENTOS ABIERTOS.</vt:lpstr>
      <vt:lpstr>Técnicas. Procedimientos abiertos</vt:lpstr>
      <vt:lpstr>Técnicas. Procedimientos abiertos</vt:lpstr>
      <vt:lpstr>Procedimiento mínimamente invasivo</vt:lpstr>
      <vt:lpstr>Técnicas procedimiento no-invasivo</vt:lpstr>
      <vt:lpstr>Elección del tratamiento</vt:lpstr>
      <vt:lpstr>IMPORTANCIA.</vt:lpstr>
      <vt:lpstr>Consideraciones Preventivas</vt:lpstr>
      <vt:lpstr>¡Buena posición¡</vt:lpstr>
      <vt:lpstr>Consideraciones Preventivas</vt:lpstr>
      <vt:lpstr>¡Recuerde¡</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HERNIA INGUINAL</dc:title>
  <dc:creator>Flia</dc:creator>
  <cp:lastModifiedBy>Flia</cp:lastModifiedBy>
  <cp:revision>9</cp:revision>
  <dcterms:created xsi:type="dcterms:W3CDTF">2014-06-30T05:09:10Z</dcterms:created>
  <dcterms:modified xsi:type="dcterms:W3CDTF">2014-06-30T16:07:50Z</dcterms:modified>
</cp:coreProperties>
</file>